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3" r:id="rId3"/>
    <p:sldId id="259" r:id="rId4"/>
    <p:sldId id="262" r:id="rId5"/>
    <p:sldId id="264" r:id="rId6"/>
    <p:sldId id="261" r:id="rId7"/>
    <p:sldId id="269" r:id="rId8"/>
    <p:sldId id="265" r:id="rId9"/>
    <p:sldId id="267" r:id="rId10"/>
    <p:sldId id="268" r:id="rId11"/>
    <p:sldId id="266" r:id="rId12"/>
    <p:sldId id="270" r:id="rId13"/>
    <p:sldId id="25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0000"/>
    <a:srgbClr val="700000"/>
    <a:srgbClr val="9E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2" autoAdjust="0"/>
    <p:restoredTop sz="94606" autoAdjust="0"/>
  </p:normalViewPr>
  <p:slideViewPr>
    <p:cSldViewPr snapToGrid="0" snapToObjects="1">
      <p:cViewPr varScale="1">
        <p:scale>
          <a:sx n="80" d="100"/>
          <a:sy n="80" d="100"/>
        </p:scale>
        <p:origin x="318"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4FB602-4812-44C5-A237-9D50028412CE}" type="datetimeFigureOut">
              <a:rPr lang="en-US" smtClean="0"/>
              <a:t>4/30/2017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67770-AC5E-4823-8975-AE36E7F6ACF0}" type="slidenum">
              <a:rPr lang="en-US" smtClean="0"/>
              <a:t>‹#›</a:t>
            </a:fld>
            <a:endParaRPr lang="en-US"/>
          </a:p>
        </p:txBody>
      </p:sp>
    </p:spTree>
    <p:extLst>
      <p:ext uri="{BB962C8B-B14F-4D97-AF65-F5344CB8AC3E}">
        <p14:creationId xmlns:p14="http://schemas.microsoft.com/office/powerpoint/2010/main" val="1558003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F67770-AC5E-4823-8975-AE36E7F6ACF0}" type="slidenum">
              <a:rPr lang="en-US" smtClean="0"/>
              <a:t>7</a:t>
            </a:fld>
            <a:endParaRPr lang="en-US"/>
          </a:p>
        </p:txBody>
      </p:sp>
    </p:spTree>
    <p:extLst>
      <p:ext uri="{BB962C8B-B14F-4D97-AF65-F5344CB8AC3E}">
        <p14:creationId xmlns:p14="http://schemas.microsoft.com/office/powerpoint/2010/main" val="518626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8672867-4B84-3044-819A-BDD5809F0F3B}" type="datetimeFigureOut">
              <a:rPr lang="en-US" smtClean="0"/>
              <a:pPr/>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3106127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672867-4B84-3044-819A-BDD5809F0F3B}" type="datetimeFigureOut">
              <a:rPr lang="en-US" smtClean="0"/>
              <a:pPr/>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296635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0"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8672867-4B84-3044-819A-BDD5809F0F3B}" type="datetimeFigureOut">
              <a:rPr lang="en-US" smtClean="0"/>
              <a:pPr/>
              <a:t>4/30/2017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24603672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30902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30902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8672867-4B84-3044-819A-BDD5809F0F3B}" type="datetimeFigureOut">
              <a:rPr lang="en-US" smtClean="0"/>
              <a:pPr/>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4087718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72700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174875"/>
            <a:ext cx="4041775" cy="372700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8672867-4B84-3044-819A-BDD5809F0F3B}" type="datetimeFigureOut">
              <a:rPr lang="en-US" smtClean="0"/>
              <a:pPr/>
              <a:t>4/30/2017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2016378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8672867-4B84-3044-819A-BDD5809F0F3B}" type="datetimeFigureOut">
              <a:rPr lang="en-US" smtClean="0"/>
              <a:pPr/>
              <a:t>4/30/2017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179057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672867-4B84-3044-819A-BDD5809F0F3B}" type="datetimeFigureOut">
              <a:rPr lang="en-US" smtClean="0"/>
              <a:pPr/>
              <a:t>4/30/2017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2264064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62883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46678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8672867-4B84-3044-819A-BDD5809F0F3B}" type="datetimeFigureOut">
              <a:rPr lang="en-US" smtClean="0"/>
              <a:pPr/>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1232141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8672867-4B84-3044-819A-BDD5809F0F3B}" type="datetimeFigureOut">
              <a:rPr lang="en-US" smtClean="0"/>
              <a:pPr/>
              <a:t>4/30/2017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6A5241-12CB-C64D-AE38-6540AC6C648E}" type="slidenum">
              <a:rPr lang="en-US" smtClean="0"/>
              <a:pPr/>
              <a:t>‹#›</a:t>
            </a:fld>
            <a:endParaRPr lang="en-US"/>
          </a:p>
        </p:txBody>
      </p:sp>
    </p:spTree>
    <p:extLst>
      <p:ext uri="{BB962C8B-B14F-4D97-AF65-F5344CB8AC3E}">
        <p14:creationId xmlns:p14="http://schemas.microsoft.com/office/powerpoint/2010/main" val="2073025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PPT_Leather.jpg"/>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3016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569880"/>
            <a:ext cx="2133600" cy="225002"/>
          </a:xfrm>
          <a:prstGeom prst="rect">
            <a:avLst/>
          </a:prstGeom>
        </p:spPr>
        <p:txBody>
          <a:bodyPr vert="horz" lIns="91440" tIns="45720" rIns="91440" bIns="45720" rtlCol="0" anchor="ctr"/>
          <a:lstStyle>
            <a:lvl1pPr algn="l">
              <a:defRPr sz="1200">
                <a:solidFill>
                  <a:schemeClr val="tx1">
                    <a:tint val="75000"/>
                  </a:schemeClr>
                </a:solidFill>
              </a:defRPr>
            </a:lvl1pPr>
          </a:lstStyle>
          <a:p>
            <a:fld id="{B8672867-4B84-3044-819A-BDD5809F0F3B}" type="datetimeFigureOut">
              <a:rPr lang="en-US" smtClean="0"/>
              <a:pPr/>
              <a:t>4/30/2017</a:t>
            </a:fld>
            <a:endParaRPr lang="en-US"/>
          </a:p>
        </p:txBody>
      </p:sp>
      <p:sp>
        <p:nvSpPr>
          <p:cNvPr id="5" name="Footer Placeholder 4"/>
          <p:cNvSpPr>
            <a:spLocks noGrp="1"/>
          </p:cNvSpPr>
          <p:nvPr>
            <p:ph type="ftr" sz="quarter" idx="3"/>
          </p:nvPr>
        </p:nvSpPr>
        <p:spPr>
          <a:xfrm>
            <a:off x="3124200" y="6569880"/>
            <a:ext cx="2895600" cy="22500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569880"/>
            <a:ext cx="2133600" cy="225002"/>
          </a:xfrm>
          <a:prstGeom prst="rect">
            <a:avLst/>
          </a:prstGeom>
        </p:spPr>
        <p:txBody>
          <a:bodyPr vert="horz" lIns="91440" tIns="45720" rIns="91440" bIns="45720" rtlCol="0" anchor="ctr"/>
          <a:lstStyle>
            <a:lvl1pPr algn="r">
              <a:defRPr sz="1200">
                <a:solidFill>
                  <a:schemeClr val="tx1">
                    <a:tint val="75000"/>
                  </a:schemeClr>
                </a:solidFill>
              </a:defRPr>
            </a:lvl1pPr>
          </a:lstStyle>
          <a:p>
            <a:fld id="{F06A5241-12CB-C64D-AE38-6540AC6C648E}" type="slidenum">
              <a:rPr lang="en-US" smtClean="0"/>
              <a:pPr/>
              <a:t>‹#›</a:t>
            </a:fld>
            <a:endParaRPr lang="en-US"/>
          </a:p>
        </p:txBody>
      </p:sp>
    </p:spTree>
    <p:extLst>
      <p:ext uri="{BB962C8B-B14F-4D97-AF65-F5344CB8AC3E}">
        <p14:creationId xmlns:p14="http://schemas.microsoft.com/office/powerpoint/2010/main" val="855957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google.com/maps/d/edit?mid=1Ou1ySExIHz9rcbl1CkUas0URl4c&amp;ll=30.591595028849948,-96.3701615&amp;z=12"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hyperlink" Target="mailto:Gj1147@tamu.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eather_Cover.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3253133" y="1234436"/>
            <a:ext cx="5890867" cy="1470025"/>
          </a:xfrm>
        </p:spPr>
        <p:txBody>
          <a:bodyPr/>
          <a:lstStyle/>
          <a:p>
            <a:r>
              <a:rPr lang="en-US" dirty="0" smtClean="0">
                <a:solidFill>
                  <a:schemeClr val="bg1"/>
                </a:solidFill>
                <a:cs typeface="Frutiger LT Std 55 Roman"/>
              </a:rPr>
              <a:t>Texas A&amp;M Emergency Phones</a:t>
            </a:r>
            <a:endParaRPr lang="en-US" dirty="0">
              <a:solidFill>
                <a:schemeClr val="bg1"/>
              </a:solidFill>
              <a:cs typeface="Frutiger LT Std 55 Roman"/>
            </a:endParaRPr>
          </a:p>
        </p:txBody>
      </p:sp>
      <p:sp>
        <p:nvSpPr>
          <p:cNvPr id="5" name="Title 1"/>
          <p:cNvSpPr txBox="1">
            <a:spLocks/>
          </p:cNvSpPr>
          <p:nvPr/>
        </p:nvSpPr>
        <p:spPr>
          <a:xfrm>
            <a:off x="3451833" y="3852594"/>
            <a:ext cx="5692167" cy="996072"/>
          </a:xfrm>
          <a:prstGeom prst="rect">
            <a:avLst/>
          </a:prstGeom>
        </p:spPr>
        <p:txBody>
          <a:bodyPr vert="horz" lIns="91440" tIns="45720" rIns="91440" bIns="4572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2000" dirty="0" smtClean="0">
                <a:solidFill>
                  <a:schemeClr val="bg1"/>
                </a:solidFill>
                <a:cs typeface="Frutiger LT Std 55 Roman"/>
              </a:rPr>
              <a:t>Team Leader:     Tanner Fritsch   </a:t>
            </a:r>
            <a:r>
              <a:rPr lang="en-US" sz="1400" dirty="0">
                <a:solidFill>
                  <a:schemeClr val="bg1"/>
                </a:solidFill>
                <a:cs typeface="Frutiger LT Std 55 Roman"/>
              </a:rPr>
              <a:t>T</a:t>
            </a:r>
            <a:r>
              <a:rPr lang="en-US" sz="1400" dirty="0" smtClean="0">
                <a:solidFill>
                  <a:schemeClr val="bg1"/>
                </a:solidFill>
                <a:cs typeface="Frutiger LT Std 55 Roman"/>
              </a:rPr>
              <a:t>annerfritsch@tamu.edu</a:t>
            </a:r>
          </a:p>
          <a:p>
            <a:pPr algn="l"/>
            <a:r>
              <a:rPr lang="en-US" sz="2000" dirty="0" smtClean="0">
                <a:solidFill>
                  <a:schemeClr val="bg1"/>
                </a:solidFill>
                <a:cs typeface="Frutiger LT Std 55 Roman"/>
              </a:rPr>
              <a:t>Team Members: William Wallace</a:t>
            </a:r>
            <a:r>
              <a:rPr lang="en-US" sz="2000" dirty="0">
                <a:solidFill>
                  <a:schemeClr val="bg1"/>
                </a:solidFill>
                <a:cs typeface="Frutiger LT Std 55 Roman"/>
              </a:rPr>
              <a:t> </a:t>
            </a:r>
            <a:r>
              <a:rPr lang="en-US" sz="1400" dirty="0" smtClean="0">
                <a:solidFill>
                  <a:schemeClr val="bg1"/>
                </a:solidFill>
                <a:cs typeface="Frutiger LT Std 55 Roman"/>
              </a:rPr>
              <a:t>WWallace14@tamu.edu</a:t>
            </a:r>
            <a:endParaRPr lang="en-US" sz="2000" dirty="0" smtClean="0">
              <a:solidFill>
                <a:schemeClr val="bg1"/>
              </a:solidFill>
              <a:cs typeface="Frutiger LT Std 55 Roman"/>
            </a:endParaRPr>
          </a:p>
          <a:p>
            <a:pPr algn="l"/>
            <a:r>
              <a:rPr lang="en-US" sz="2000" dirty="0">
                <a:solidFill>
                  <a:schemeClr val="bg1"/>
                </a:solidFill>
                <a:cs typeface="Frutiger LT Std 55 Roman"/>
              </a:rPr>
              <a:t> </a:t>
            </a:r>
            <a:r>
              <a:rPr lang="en-US" sz="2000" dirty="0" smtClean="0">
                <a:solidFill>
                  <a:schemeClr val="bg1"/>
                </a:solidFill>
                <a:cs typeface="Frutiger LT Std 55 Roman"/>
              </a:rPr>
              <a:t>			       Sarah Hall         </a:t>
            </a:r>
            <a:r>
              <a:rPr lang="en-US" sz="1400" dirty="0">
                <a:solidFill>
                  <a:schemeClr val="bg1"/>
                </a:solidFill>
                <a:cs typeface="Frutiger LT Std 55 Roman"/>
              </a:rPr>
              <a:t>S</a:t>
            </a:r>
            <a:r>
              <a:rPr lang="en-US" sz="1400" dirty="0" smtClean="0">
                <a:solidFill>
                  <a:schemeClr val="bg1"/>
                </a:solidFill>
                <a:cs typeface="Frutiger LT Std 55 Roman"/>
              </a:rPr>
              <a:t>arahbhall@tamu.edu</a:t>
            </a:r>
            <a:endParaRPr lang="en-US" sz="2000" dirty="0">
              <a:solidFill>
                <a:schemeClr val="bg1"/>
              </a:solidFill>
              <a:cs typeface="Frutiger LT Std 55 Roman"/>
            </a:endParaRPr>
          </a:p>
        </p:txBody>
      </p:sp>
      <p:pic>
        <p:nvPicPr>
          <p:cNvPr id="7" name="Shape 56"/>
          <p:cNvPicPr preferRelativeResize="0"/>
          <p:nvPr/>
        </p:nvPicPr>
        <p:blipFill>
          <a:blip r:embed="rId3">
            <a:alphaModFix/>
          </a:blip>
          <a:stretch>
            <a:fillRect/>
          </a:stretch>
        </p:blipFill>
        <p:spPr>
          <a:xfrm>
            <a:off x="351100" y="1335181"/>
            <a:ext cx="3100733" cy="3930631"/>
          </a:xfrm>
          <a:prstGeom prst="rect">
            <a:avLst/>
          </a:prstGeom>
          <a:noFill/>
          <a:ln>
            <a:noFill/>
          </a:ln>
        </p:spPr>
      </p:pic>
      <p:sp>
        <p:nvSpPr>
          <p:cNvPr id="4" name="Rectangle 3"/>
          <p:cNvSpPr/>
          <p:nvPr/>
        </p:nvSpPr>
        <p:spPr>
          <a:xfrm>
            <a:off x="1165832" y="6600993"/>
            <a:ext cx="7628543" cy="184666"/>
          </a:xfrm>
          <a:prstGeom prst="rect">
            <a:avLst/>
          </a:prstGeom>
        </p:spPr>
        <p:txBody>
          <a:bodyPr wrap="square">
            <a:spAutoFit/>
          </a:bodyPr>
          <a:lstStyle/>
          <a:p>
            <a:r>
              <a:rPr lang="en-US" sz="600" dirty="0" smtClean="0">
                <a:solidFill>
                  <a:schemeClr val="bg1"/>
                </a:solidFill>
              </a:rPr>
              <a:t>https://www.google.com/search?q=texas+a%26m+emergency+phone&amp;source=lnms&amp;tbm=isch&amp;sa=X&amp;ved=0ahUKEwj5xofkws3TAhUIx2MKHTD0BbEQ_AUIDSgE&amp;biw=1655&amp;bih=927#imgrc=QWiWuDDqRwyhNM</a:t>
            </a:r>
            <a:r>
              <a:rPr lang="en-US" sz="600" dirty="0" smtClean="0"/>
              <a:t>:</a:t>
            </a:r>
            <a:endParaRPr lang="en-US" sz="600" dirty="0"/>
          </a:p>
        </p:txBody>
      </p:sp>
    </p:spTree>
    <p:extLst>
      <p:ext uri="{BB962C8B-B14F-4D97-AF65-F5344CB8AC3E}">
        <p14:creationId xmlns:p14="http://schemas.microsoft.com/office/powerpoint/2010/main" val="42206205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500000"/>
                </a:solidFill>
              </a:rPr>
              <a:t>Online Emergency Phone Map</a:t>
            </a:r>
            <a:endParaRPr lang="en-US" dirty="0">
              <a:solidFill>
                <a:srgbClr val="500000"/>
              </a:solidFill>
            </a:endParaRPr>
          </a:p>
        </p:txBody>
      </p:sp>
      <p:sp>
        <p:nvSpPr>
          <p:cNvPr id="3" name="Content Placeholder 2"/>
          <p:cNvSpPr>
            <a:spLocks noGrp="1"/>
          </p:cNvSpPr>
          <p:nvPr>
            <p:ph idx="1"/>
          </p:nvPr>
        </p:nvSpPr>
        <p:spPr>
          <a:xfrm>
            <a:off x="457200" y="5606717"/>
            <a:ext cx="8361947" cy="685800"/>
          </a:xfrm>
        </p:spPr>
        <p:txBody>
          <a:bodyPr>
            <a:normAutofit lnSpcReduction="10000"/>
          </a:bodyPr>
          <a:lstStyle/>
          <a:p>
            <a:pPr marL="0" indent="0">
              <a:buNone/>
            </a:pPr>
            <a:r>
              <a:rPr lang="en-US" sz="2000" dirty="0">
                <a:hlinkClick r:id="rId2"/>
              </a:rPr>
              <a:t>https://</a:t>
            </a:r>
            <a:r>
              <a:rPr lang="en-US" sz="2000" dirty="0" smtClean="0">
                <a:hlinkClick r:id="rId2"/>
              </a:rPr>
              <a:t>www.google.com/maps/d/edit?mid=1Ou1ySExIHz9rcbl1CkUas0URl4c&amp;ll=30.591595028849948%2C-96.3701615&amp;z=12</a:t>
            </a:r>
            <a:endParaRPr lang="en-US" sz="2000" dirty="0" smtClean="0"/>
          </a:p>
          <a:p>
            <a:pPr marL="0" indent="0">
              <a:buNone/>
            </a:pPr>
            <a:endParaRPr lang="en-US" sz="2000" dirty="0"/>
          </a:p>
          <a:p>
            <a:pPr marL="0" indent="0">
              <a:buNone/>
            </a:pPr>
            <a:endParaRPr lang="en-US"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951" y="1388514"/>
            <a:ext cx="8410098" cy="4218203"/>
          </a:xfrm>
          <a:prstGeom prst="rect">
            <a:avLst/>
          </a:prstGeom>
        </p:spPr>
      </p:pic>
    </p:spTree>
    <p:extLst>
      <p:ext uri="{BB962C8B-B14F-4D97-AF65-F5344CB8AC3E}">
        <p14:creationId xmlns:p14="http://schemas.microsoft.com/office/powerpoint/2010/main" val="3627265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500000"/>
                </a:solidFill>
              </a:rPr>
              <a:t>Overall</a:t>
            </a:r>
            <a:endParaRPr lang="en-US" dirty="0">
              <a:solidFill>
                <a:srgbClr val="500000"/>
              </a:solidFill>
            </a:endParaRPr>
          </a:p>
        </p:txBody>
      </p:sp>
      <p:sp>
        <p:nvSpPr>
          <p:cNvPr id="3" name="Content Placeholder 2"/>
          <p:cNvSpPr>
            <a:spLocks noGrp="1"/>
          </p:cNvSpPr>
          <p:nvPr>
            <p:ph idx="1"/>
          </p:nvPr>
        </p:nvSpPr>
        <p:spPr>
          <a:xfrm>
            <a:off x="457200" y="2331565"/>
            <a:ext cx="8229600" cy="3183440"/>
          </a:xfrm>
        </p:spPr>
        <p:txBody>
          <a:bodyPr>
            <a:normAutofit/>
          </a:bodyPr>
          <a:lstStyle/>
          <a:p>
            <a:pPr marL="0" lvl="0" indent="0">
              <a:buNone/>
            </a:pPr>
            <a:r>
              <a:rPr lang="en" sz="2000" dirty="0" smtClean="0">
                <a:solidFill>
                  <a:schemeClr val="accent6"/>
                </a:solidFill>
              </a:rPr>
              <a:t>By obtaining the GPS coordinates and information about each emergency phone, we can update the current version which is outdated and create a new way to visualize the layout of the phones across campus. The clients will be able to use and incorporate this product with Texas A&amp;M to provide for the public. With the final product, we hope to achieve an accessible and easy way to address problems and find the emergency phones on campus to ensure better safety for A&amp;M’s students, faculty and public. </a:t>
            </a:r>
          </a:p>
          <a:p>
            <a:endParaRPr lang="en-US" dirty="0">
              <a:solidFill>
                <a:schemeClr val="accent6"/>
              </a:solidFill>
            </a:endParaRPr>
          </a:p>
        </p:txBody>
      </p:sp>
    </p:spTree>
    <p:extLst>
      <p:ext uri="{BB962C8B-B14F-4D97-AF65-F5344CB8AC3E}">
        <p14:creationId xmlns:p14="http://schemas.microsoft.com/office/powerpoint/2010/main" val="31350484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500000"/>
                </a:solidFill>
              </a:rPr>
              <a:t>Customer Feedback</a:t>
            </a:r>
            <a:endParaRPr lang="en-US" dirty="0">
              <a:solidFill>
                <a:srgbClr val="500000"/>
              </a:solidFill>
            </a:endParaRPr>
          </a:p>
        </p:txBody>
      </p:sp>
      <p:sp>
        <p:nvSpPr>
          <p:cNvPr id="3" name="Content Placeholder 2"/>
          <p:cNvSpPr>
            <a:spLocks noGrp="1"/>
          </p:cNvSpPr>
          <p:nvPr>
            <p:ph idx="1"/>
          </p:nvPr>
        </p:nvSpPr>
        <p:spPr>
          <a:xfrm>
            <a:off x="457200" y="1417638"/>
            <a:ext cx="8229600" cy="4301681"/>
          </a:xfrm>
        </p:spPr>
        <p:txBody>
          <a:bodyPr>
            <a:normAutofit/>
          </a:bodyPr>
          <a:lstStyle/>
          <a:p>
            <a:r>
              <a:rPr lang="en-US" sz="2000" dirty="0" smtClean="0"/>
              <a:t>Throughout the data collection and map production process we have tried to keep TAMU Telecommunications up to speed with the project. Geneva Johnson was has been very supportive and helpful during the whole process. The soonest she could meet with to receive our final product was Tuesday, May 2 and she was “very much looking forward to seeing our map!”</a:t>
            </a:r>
          </a:p>
          <a:p>
            <a:pPr marL="0" indent="0">
              <a:buNone/>
            </a:pPr>
            <a:endParaRPr lang="en-US" sz="2000" dirty="0" smtClean="0"/>
          </a:p>
          <a:p>
            <a:r>
              <a:rPr lang="en-US" sz="2000" dirty="0" smtClean="0"/>
              <a:t>TAMU Police Communications Coordinator was initially interested in the data, but when contact was attempted vie phone and email during the production process of the maps and data there was never a response. This led us to believe there was no further interest by Kystina Tran. </a:t>
            </a:r>
          </a:p>
          <a:p>
            <a:endParaRPr lang="en-US" sz="2000" dirty="0"/>
          </a:p>
        </p:txBody>
      </p:sp>
    </p:spTree>
    <p:extLst>
      <p:ext uri="{BB962C8B-B14F-4D97-AF65-F5344CB8AC3E}">
        <p14:creationId xmlns:p14="http://schemas.microsoft.com/office/powerpoint/2010/main" val="29323047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8" y="0"/>
            <a:ext cx="9144000" cy="6858000"/>
          </a:xfrm>
          <a:prstGeom prst="rect">
            <a:avLst/>
          </a:prstGeom>
        </p:spPr>
      </p:pic>
      <p:sp>
        <p:nvSpPr>
          <p:cNvPr id="2" name="Title 1"/>
          <p:cNvSpPr>
            <a:spLocks noGrp="1"/>
          </p:cNvSpPr>
          <p:nvPr>
            <p:ph type="ctrTitle"/>
          </p:nvPr>
        </p:nvSpPr>
        <p:spPr>
          <a:xfrm>
            <a:off x="1987829" y="687389"/>
            <a:ext cx="5157305" cy="2996460"/>
          </a:xfrm>
        </p:spPr>
        <p:txBody>
          <a:bodyPr>
            <a:normAutofit/>
          </a:bodyPr>
          <a:lstStyle/>
          <a:p>
            <a:r>
              <a:rPr lang="en-US" sz="4000" dirty="0" smtClean="0">
                <a:solidFill>
                  <a:srgbClr val="500000"/>
                </a:solidFill>
                <a:cs typeface="Frutiger LT Std 55 Roman"/>
              </a:rPr>
              <a:t>Thanks and Gig ‘em!</a:t>
            </a:r>
            <a:br>
              <a:rPr lang="en-US" sz="4000" dirty="0" smtClean="0">
                <a:solidFill>
                  <a:srgbClr val="500000"/>
                </a:solidFill>
                <a:cs typeface="Frutiger LT Std 55 Roman"/>
              </a:rPr>
            </a:br>
            <a:r>
              <a:rPr lang="en-US" sz="4000" dirty="0">
                <a:solidFill>
                  <a:srgbClr val="500000"/>
                </a:solidFill>
                <a:cs typeface="Frutiger LT Std 55 Roman"/>
              </a:rPr>
              <a:t/>
            </a:r>
            <a:br>
              <a:rPr lang="en-US" sz="4000" dirty="0">
                <a:solidFill>
                  <a:srgbClr val="500000"/>
                </a:solidFill>
                <a:cs typeface="Frutiger LT Std 55 Roman"/>
              </a:rPr>
            </a:br>
            <a:r>
              <a:rPr lang="en-US" sz="4000" dirty="0">
                <a:solidFill>
                  <a:srgbClr val="500000"/>
                </a:solidFill>
                <a:cs typeface="Frutiger LT Std 55 Roman"/>
              </a:rPr>
              <a:t>Questions</a:t>
            </a:r>
            <a:r>
              <a:rPr lang="en-US" sz="4000" dirty="0" smtClean="0">
                <a:solidFill>
                  <a:srgbClr val="500000"/>
                </a:solidFill>
                <a:cs typeface="Frutiger LT Std 55 Roman"/>
              </a:rPr>
              <a:t>?</a:t>
            </a:r>
            <a:endParaRPr lang="en-US" sz="4000" dirty="0">
              <a:solidFill>
                <a:srgbClr val="500000"/>
              </a:solidFill>
              <a:cs typeface="Frutiger LT Std 55 Roman"/>
            </a:endParaRPr>
          </a:p>
        </p:txBody>
      </p:sp>
      <p:sp>
        <p:nvSpPr>
          <p:cNvPr id="6" name="Title 1"/>
          <p:cNvSpPr txBox="1">
            <a:spLocks/>
          </p:cNvSpPr>
          <p:nvPr/>
        </p:nvSpPr>
        <p:spPr>
          <a:xfrm>
            <a:off x="1987829" y="3683849"/>
            <a:ext cx="5157306" cy="53652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sz="1600" dirty="0">
              <a:solidFill>
                <a:srgbClr val="000000"/>
              </a:solidFill>
              <a:cs typeface="Frutiger LT Std 55 Roman"/>
            </a:endParaRPr>
          </a:p>
        </p:txBody>
      </p:sp>
    </p:spTree>
    <p:extLst>
      <p:ext uri="{BB962C8B-B14F-4D97-AF65-F5344CB8AC3E}">
        <p14:creationId xmlns:p14="http://schemas.microsoft.com/office/powerpoint/2010/main" val="1514266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616" y="431193"/>
            <a:ext cx="3648358" cy="734275"/>
          </a:xfrm>
        </p:spPr>
        <p:txBody>
          <a:bodyPr>
            <a:normAutofit fontScale="90000"/>
          </a:bodyPr>
          <a:lstStyle/>
          <a:p>
            <a:r>
              <a:rPr lang="en-US" dirty="0" smtClean="0">
                <a:solidFill>
                  <a:schemeClr val="accent1"/>
                </a:solidFill>
              </a:rPr>
              <a:t>Overview</a:t>
            </a:r>
            <a:endParaRPr lang="en-US" dirty="0">
              <a:solidFill>
                <a:schemeClr val="accent1"/>
              </a:solidFill>
            </a:endParaRPr>
          </a:p>
        </p:txBody>
      </p:sp>
      <p:sp>
        <p:nvSpPr>
          <p:cNvPr id="3" name="Content Placeholder 2"/>
          <p:cNvSpPr>
            <a:spLocks noGrp="1"/>
          </p:cNvSpPr>
          <p:nvPr>
            <p:ph idx="1"/>
          </p:nvPr>
        </p:nvSpPr>
        <p:spPr>
          <a:xfrm>
            <a:off x="2835620" y="699523"/>
            <a:ext cx="6019164" cy="5653391"/>
          </a:xfrm>
        </p:spPr>
        <p:txBody>
          <a:bodyPr>
            <a:normAutofit fontScale="77500" lnSpcReduction="20000"/>
          </a:bodyPr>
          <a:lstStyle/>
          <a:p>
            <a:pPr lvl="0">
              <a:spcBef>
                <a:spcPts val="0"/>
              </a:spcBef>
              <a:buNone/>
            </a:pPr>
            <a:r>
              <a:rPr lang="en-US" dirty="0" smtClean="0">
                <a:latin typeface="Calibri"/>
                <a:ea typeface="Calibri"/>
                <a:cs typeface="Calibri"/>
                <a:sym typeface="Calibri"/>
              </a:rPr>
              <a:t>			</a:t>
            </a:r>
            <a:r>
              <a:rPr lang="en" dirty="0" smtClean="0">
                <a:latin typeface="Calibri"/>
                <a:ea typeface="Calibri"/>
                <a:cs typeface="Calibri"/>
                <a:sym typeface="Calibri"/>
              </a:rPr>
              <a:t> </a:t>
            </a:r>
            <a:r>
              <a:rPr lang="en" dirty="0">
                <a:latin typeface="Calibri"/>
                <a:ea typeface="Calibri"/>
                <a:cs typeface="Calibri"/>
                <a:sym typeface="Calibri"/>
              </a:rPr>
              <a:t>This project deals with the emergency phones located on the campus of Texas A&amp;M. The emergency phones on campus are extremely important in terms of safety for the students and faculty of the university. </a:t>
            </a:r>
            <a:endParaRPr lang="en-US" dirty="0" smtClean="0">
              <a:latin typeface="Calibri"/>
              <a:ea typeface="Calibri"/>
              <a:cs typeface="Calibri"/>
              <a:sym typeface="Calibri"/>
            </a:endParaRPr>
          </a:p>
          <a:p>
            <a:pPr lvl="0">
              <a:spcBef>
                <a:spcPts val="0"/>
              </a:spcBef>
              <a:buNone/>
            </a:pPr>
            <a:endParaRPr lang="en" dirty="0">
              <a:latin typeface="Calibri"/>
              <a:ea typeface="Calibri"/>
              <a:cs typeface="Calibri"/>
              <a:sym typeface="Calibri"/>
            </a:endParaRPr>
          </a:p>
          <a:p>
            <a:pPr lvl="0">
              <a:spcBef>
                <a:spcPts val="0"/>
              </a:spcBef>
              <a:buNone/>
            </a:pPr>
            <a:r>
              <a:rPr lang="en" dirty="0" smtClean="0">
                <a:latin typeface="Calibri"/>
                <a:ea typeface="Calibri"/>
                <a:cs typeface="Calibri"/>
                <a:sym typeface="Calibri"/>
              </a:rPr>
              <a:t> </a:t>
            </a:r>
            <a:r>
              <a:rPr lang="en-US" dirty="0" smtClean="0">
                <a:latin typeface="Calibri"/>
                <a:ea typeface="Calibri"/>
                <a:cs typeface="Calibri"/>
                <a:sym typeface="Calibri"/>
              </a:rPr>
              <a:t>			</a:t>
            </a:r>
            <a:r>
              <a:rPr lang="en" dirty="0" smtClean="0">
                <a:latin typeface="Calibri"/>
                <a:ea typeface="Calibri"/>
                <a:cs typeface="Calibri"/>
                <a:sym typeface="Calibri"/>
              </a:rPr>
              <a:t>The </a:t>
            </a:r>
            <a:r>
              <a:rPr lang="en" dirty="0">
                <a:latin typeface="Calibri"/>
                <a:ea typeface="Calibri"/>
                <a:cs typeface="Calibri"/>
                <a:sym typeface="Calibri"/>
              </a:rPr>
              <a:t>idea behind the emergency phones is that you </a:t>
            </a:r>
            <a:r>
              <a:rPr lang="en" dirty="0" smtClean="0">
                <a:latin typeface="Calibri"/>
                <a:ea typeface="Calibri"/>
                <a:cs typeface="Calibri"/>
                <a:sym typeface="Calibri"/>
              </a:rPr>
              <a:t>are</a:t>
            </a:r>
            <a:r>
              <a:rPr lang="en-US" dirty="0" smtClean="0">
                <a:latin typeface="Calibri"/>
                <a:ea typeface="Calibri"/>
                <a:cs typeface="Calibri"/>
                <a:sym typeface="Calibri"/>
              </a:rPr>
              <a:t> </a:t>
            </a:r>
            <a:r>
              <a:rPr lang="en" dirty="0" smtClean="0">
                <a:latin typeface="Calibri"/>
                <a:ea typeface="Calibri"/>
                <a:cs typeface="Calibri"/>
                <a:sym typeface="Calibri"/>
              </a:rPr>
              <a:t>supposed </a:t>
            </a:r>
            <a:r>
              <a:rPr lang="en" dirty="0">
                <a:latin typeface="Calibri"/>
                <a:ea typeface="Calibri"/>
                <a:cs typeface="Calibri"/>
                <a:sym typeface="Calibri"/>
              </a:rPr>
              <a:t>to see one in view wherever you are on the Texas A&amp;M campus. However, this is not the case because there are a lot of “dead zone” areas that do not have one in view. There are many other problems however; several out of the 228+ phones have an issue, the current map showing them as points is outdated, and there are no GPS coordinates on record.</a:t>
            </a:r>
            <a:endParaRPr lang="en-US" dirty="0"/>
          </a:p>
        </p:txBody>
      </p:sp>
      <p:pic>
        <p:nvPicPr>
          <p:cNvPr id="4" name="Shape 64"/>
          <p:cNvPicPr preferRelativeResize="0"/>
          <p:nvPr/>
        </p:nvPicPr>
        <p:blipFill>
          <a:blip r:embed="rId2">
            <a:alphaModFix/>
          </a:blip>
          <a:stretch>
            <a:fillRect/>
          </a:stretch>
        </p:blipFill>
        <p:spPr>
          <a:xfrm>
            <a:off x="387616" y="1165468"/>
            <a:ext cx="1268673" cy="1691565"/>
          </a:xfrm>
          <a:prstGeom prst="rect">
            <a:avLst/>
          </a:prstGeom>
          <a:noFill/>
          <a:ln>
            <a:noFill/>
          </a:ln>
        </p:spPr>
      </p:pic>
      <p:pic>
        <p:nvPicPr>
          <p:cNvPr id="5" name="Shape 65"/>
          <p:cNvPicPr preferRelativeResize="0"/>
          <p:nvPr/>
        </p:nvPicPr>
        <p:blipFill>
          <a:blip r:embed="rId3">
            <a:alphaModFix/>
          </a:blip>
          <a:stretch>
            <a:fillRect/>
          </a:stretch>
        </p:blipFill>
        <p:spPr>
          <a:xfrm>
            <a:off x="1782916" y="2011255"/>
            <a:ext cx="1268673" cy="1691555"/>
          </a:xfrm>
          <a:prstGeom prst="rect">
            <a:avLst/>
          </a:prstGeom>
          <a:noFill/>
          <a:ln>
            <a:noFill/>
          </a:ln>
        </p:spPr>
      </p:pic>
      <p:pic>
        <p:nvPicPr>
          <p:cNvPr id="6" name="Shape 66"/>
          <p:cNvPicPr preferRelativeResize="0"/>
          <p:nvPr/>
        </p:nvPicPr>
        <p:blipFill rotWithShape="1">
          <a:blip r:embed="rId4">
            <a:alphaModFix/>
          </a:blip>
          <a:srcRect l="25960" t="21347" r="12375" b="10947"/>
          <a:stretch/>
        </p:blipFill>
        <p:spPr>
          <a:xfrm>
            <a:off x="387616" y="3526219"/>
            <a:ext cx="1268673" cy="1857300"/>
          </a:xfrm>
          <a:prstGeom prst="rect">
            <a:avLst/>
          </a:prstGeom>
          <a:noFill/>
          <a:ln>
            <a:noFill/>
          </a:ln>
        </p:spPr>
      </p:pic>
      <p:pic>
        <p:nvPicPr>
          <p:cNvPr id="7" name="Shape 67"/>
          <p:cNvPicPr preferRelativeResize="0"/>
          <p:nvPr/>
        </p:nvPicPr>
        <p:blipFill rotWithShape="1">
          <a:blip r:embed="rId5">
            <a:alphaModFix/>
          </a:blip>
          <a:srcRect l="31170" t="16640" r="17738" b="30209"/>
          <a:stretch/>
        </p:blipFill>
        <p:spPr>
          <a:xfrm>
            <a:off x="1800312" y="4201179"/>
            <a:ext cx="1268673" cy="1759826"/>
          </a:xfrm>
          <a:prstGeom prst="rect">
            <a:avLst/>
          </a:prstGeom>
          <a:noFill/>
          <a:ln>
            <a:noFill/>
          </a:ln>
        </p:spPr>
      </p:pic>
    </p:spTree>
    <p:extLst>
      <p:ext uri="{BB962C8B-B14F-4D97-AF65-F5344CB8AC3E}">
        <p14:creationId xmlns:p14="http://schemas.microsoft.com/office/powerpoint/2010/main" val="12746888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283033" cy="1143000"/>
          </a:xfrm>
        </p:spPr>
        <p:txBody>
          <a:bodyPr/>
          <a:lstStyle/>
          <a:p>
            <a:r>
              <a:rPr lang="en-US" dirty="0" smtClean="0">
                <a:solidFill>
                  <a:srgbClr val="500000"/>
                </a:solidFill>
              </a:rPr>
              <a:t>Clients</a:t>
            </a:r>
            <a:endParaRPr lang="en-US" dirty="0">
              <a:solidFill>
                <a:srgbClr val="500000"/>
              </a:solidFill>
            </a:endParaRPr>
          </a:p>
        </p:txBody>
      </p:sp>
      <p:sp>
        <p:nvSpPr>
          <p:cNvPr id="3" name="Content Placeholder 2"/>
          <p:cNvSpPr>
            <a:spLocks noGrp="1"/>
          </p:cNvSpPr>
          <p:nvPr>
            <p:ph idx="1"/>
          </p:nvPr>
        </p:nvSpPr>
        <p:spPr>
          <a:xfrm>
            <a:off x="243550" y="1417638"/>
            <a:ext cx="8663424" cy="5070717"/>
          </a:xfrm>
        </p:spPr>
        <p:txBody>
          <a:bodyPr>
            <a:normAutofit lnSpcReduction="10000"/>
          </a:bodyPr>
          <a:lstStyle/>
          <a:p>
            <a:pPr lvl="0">
              <a:spcBef>
                <a:spcPts val="0"/>
              </a:spcBef>
              <a:buNone/>
            </a:pPr>
            <a:r>
              <a:rPr lang="en" sz="2800" dirty="0">
                <a:solidFill>
                  <a:srgbClr val="332C2C"/>
                </a:solidFill>
              </a:rPr>
              <a:t>TAMU Telecommunications: </a:t>
            </a:r>
            <a:endParaRPr lang="en" sz="2800" dirty="0" smtClean="0">
              <a:solidFill>
                <a:srgbClr val="332C2C"/>
              </a:solidFill>
            </a:endParaRPr>
          </a:p>
          <a:p>
            <a:pPr lvl="0">
              <a:spcBef>
                <a:spcPts val="0"/>
              </a:spcBef>
              <a:buNone/>
            </a:pPr>
            <a:r>
              <a:rPr lang="en" sz="2800" dirty="0">
                <a:solidFill>
                  <a:srgbClr val="332C2C"/>
                </a:solidFill>
              </a:rPr>
              <a:t>	</a:t>
            </a:r>
            <a:r>
              <a:rPr lang="en" sz="2800" dirty="0" smtClean="0">
                <a:solidFill>
                  <a:srgbClr val="332C2C"/>
                </a:solidFill>
              </a:rPr>
              <a:t>		</a:t>
            </a:r>
            <a:r>
              <a:rPr lang="en" sz="2000" dirty="0" smtClean="0">
                <a:solidFill>
                  <a:schemeClr val="accent1"/>
                </a:solidFill>
              </a:rPr>
              <a:t>Geneva </a:t>
            </a:r>
            <a:r>
              <a:rPr lang="en" sz="2000" dirty="0">
                <a:solidFill>
                  <a:schemeClr val="accent1"/>
                </a:solidFill>
              </a:rPr>
              <a:t>Johnson </a:t>
            </a:r>
            <a:r>
              <a:rPr lang="en" dirty="0">
                <a:solidFill>
                  <a:srgbClr val="332C2C"/>
                </a:solidFill>
              </a:rPr>
              <a:t>- </a:t>
            </a:r>
            <a:r>
              <a:rPr lang="en" sz="1400" dirty="0" smtClean="0">
                <a:solidFill>
                  <a:srgbClr val="332C2C"/>
                </a:solidFill>
                <a:hlinkClick r:id="rId2"/>
              </a:rPr>
              <a:t>Gj1147@tamu.edu</a:t>
            </a:r>
            <a:endParaRPr lang="en" sz="1400" dirty="0" smtClean="0">
              <a:solidFill>
                <a:srgbClr val="332C2C"/>
              </a:solidFill>
            </a:endParaRPr>
          </a:p>
          <a:p>
            <a:pPr lvl="0">
              <a:spcBef>
                <a:spcPts val="0"/>
              </a:spcBef>
              <a:buNone/>
            </a:pPr>
            <a:endParaRPr lang="en" sz="1400" dirty="0">
              <a:solidFill>
                <a:srgbClr val="332C2C"/>
              </a:solidFill>
            </a:endParaRPr>
          </a:p>
          <a:p>
            <a:pPr marL="457200" lvl="0" indent="-330200">
              <a:spcBef>
                <a:spcPts val="0"/>
              </a:spcBef>
              <a:buClr>
                <a:srgbClr val="FFFFFF"/>
              </a:buClr>
              <a:buSzPct val="100000"/>
              <a:buChar char="-"/>
            </a:pPr>
            <a:r>
              <a:rPr lang="en" sz="1600" dirty="0">
                <a:solidFill>
                  <a:srgbClr val="332C2C"/>
                </a:solidFill>
              </a:rPr>
              <a:t>Phone call</a:t>
            </a:r>
          </a:p>
          <a:p>
            <a:pPr marL="914400" lvl="1" indent="-330200">
              <a:spcBef>
                <a:spcPts val="0"/>
              </a:spcBef>
              <a:buClr>
                <a:srgbClr val="FFFFFF"/>
              </a:buClr>
              <a:buSzPct val="100000"/>
              <a:buChar char="-"/>
            </a:pPr>
            <a:r>
              <a:rPr lang="en" sz="1600" dirty="0">
                <a:solidFill>
                  <a:srgbClr val="332C2C"/>
                </a:solidFill>
              </a:rPr>
              <a:t>3/24/17 - Gave Ms. Johnson a summary of our project and recieved feedback of what our product could include to be most helpful for her.</a:t>
            </a:r>
          </a:p>
          <a:p>
            <a:pPr marL="457200" lvl="0" indent="-330200">
              <a:spcBef>
                <a:spcPts val="0"/>
              </a:spcBef>
              <a:buClr>
                <a:srgbClr val="FFFFFF"/>
              </a:buClr>
              <a:buSzPct val="100000"/>
              <a:buChar char="-"/>
            </a:pPr>
            <a:r>
              <a:rPr lang="en" sz="1600" dirty="0">
                <a:solidFill>
                  <a:srgbClr val="332C2C"/>
                </a:solidFill>
              </a:rPr>
              <a:t>Emailed</a:t>
            </a:r>
          </a:p>
          <a:p>
            <a:pPr marL="914400" lvl="1" indent="-330200">
              <a:spcBef>
                <a:spcPts val="0"/>
              </a:spcBef>
              <a:buClr>
                <a:schemeClr val="dk1"/>
              </a:buClr>
              <a:buSzPct val="100000"/>
              <a:buChar char="-"/>
            </a:pPr>
            <a:r>
              <a:rPr lang="en" sz="1600" dirty="0">
                <a:solidFill>
                  <a:srgbClr val="332C2C"/>
                </a:solidFill>
              </a:rPr>
              <a:t>3/27/17 - Obtained PDFs of the location descriptions of phones as of 2/20/17      (personally found at least 10 new ones since)</a:t>
            </a:r>
          </a:p>
          <a:p>
            <a:pPr marL="914400" lvl="1" indent="-330200">
              <a:spcBef>
                <a:spcPts val="0"/>
              </a:spcBef>
              <a:buClr>
                <a:schemeClr val="dk1"/>
              </a:buClr>
              <a:buSzPct val="100000"/>
              <a:buChar char="-"/>
            </a:pPr>
            <a:r>
              <a:rPr lang="en" sz="1600" dirty="0">
                <a:solidFill>
                  <a:srgbClr val="332C2C"/>
                </a:solidFill>
              </a:rPr>
              <a:t>4/26/17 - Gave Ms. Johnson Project update </a:t>
            </a:r>
            <a:endParaRPr lang="en" sz="1600" dirty="0" smtClean="0">
              <a:solidFill>
                <a:srgbClr val="332C2C"/>
              </a:solidFill>
            </a:endParaRPr>
          </a:p>
          <a:p>
            <a:pPr marL="914400" lvl="1" indent="-330200">
              <a:spcBef>
                <a:spcPts val="0"/>
              </a:spcBef>
              <a:buClr>
                <a:schemeClr val="dk1"/>
              </a:buClr>
              <a:buSzPct val="100000"/>
              <a:buChar char="-"/>
            </a:pPr>
            <a:r>
              <a:rPr lang="en" sz="1600" dirty="0" smtClean="0">
                <a:solidFill>
                  <a:srgbClr val="332C2C"/>
                </a:solidFill>
              </a:rPr>
              <a:t>5/2/17- Product delivery</a:t>
            </a:r>
            <a:endParaRPr lang="en" sz="1600" dirty="0">
              <a:solidFill>
                <a:srgbClr val="332C2C"/>
              </a:solidFill>
            </a:endParaRPr>
          </a:p>
          <a:p>
            <a:pPr marL="584200" lvl="1" indent="0">
              <a:spcBef>
                <a:spcPts val="0"/>
              </a:spcBef>
              <a:buClr>
                <a:schemeClr val="dk1"/>
              </a:buClr>
              <a:buSzPct val="100000"/>
              <a:buNone/>
            </a:pPr>
            <a:endParaRPr lang="en" sz="1600" dirty="0">
              <a:solidFill>
                <a:srgbClr val="332C2C"/>
              </a:solidFill>
            </a:endParaRPr>
          </a:p>
          <a:p>
            <a:pPr marL="0" lvl="0" indent="0">
              <a:spcBef>
                <a:spcPts val="0"/>
              </a:spcBef>
              <a:buNone/>
            </a:pPr>
            <a:r>
              <a:rPr lang="en" sz="2800" dirty="0">
                <a:solidFill>
                  <a:srgbClr val="332C2C"/>
                </a:solidFill>
              </a:rPr>
              <a:t>TAMU Police Communications </a:t>
            </a:r>
            <a:r>
              <a:rPr lang="en" sz="2800" dirty="0" smtClean="0">
                <a:solidFill>
                  <a:srgbClr val="332C2C"/>
                </a:solidFill>
              </a:rPr>
              <a:t>Coordinator: </a:t>
            </a:r>
          </a:p>
          <a:p>
            <a:pPr marL="0" lvl="0" indent="0">
              <a:spcBef>
                <a:spcPts val="0"/>
              </a:spcBef>
              <a:buNone/>
            </a:pPr>
            <a:r>
              <a:rPr lang="en" sz="2800" dirty="0">
                <a:solidFill>
                  <a:srgbClr val="332C2C"/>
                </a:solidFill>
              </a:rPr>
              <a:t>	</a:t>
            </a:r>
            <a:r>
              <a:rPr lang="en" sz="2800" dirty="0" smtClean="0">
                <a:solidFill>
                  <a:srgbClr val="332C2C"/>
                </a:solidFill>
              </a:rPr>
              <a:t>	</a:t>
            </a:r>
            <a:r>
              <a:rPr lang="en" sz="2000" dirty="0" smtClean="0">
                <a:solidFill>
                  <a:schemeClr val="accent1"/>
                </a:solidFill>
              </a:rPr>
              <a:t>Kystina </a:t>
            </a:r>
            <a:r>
              <a:rPr lang="en" sz="2000" dirty="0">
                <a:solidFill>
                  <a:schemeClr val="accent1"/>
                </a:solidFill>
              </a:rPr>
              <a:t>Tran </a:t>
            </a:r>
            <a:r>
              <a:rPr lang="en" sz="1800" dirty="0" smtClean="0">
                <a:solidFill>
                  <a:schemeClr val="accent6"/>
                </a:solidFill>
              </a:rPr>
              <a:t>– </a:t>
            </a:r>
            <a:r>
              <a:rPr lang="en" sz="1400" dirty="0" smtClean="0">
                <a:solidFill>
                  <a:schemeClr val="accent6"/>
                </a:solidFill>
              </a:rPr>
              <a:t>kystina@tamu.edu </a:t>
            </a:r>
          </a:p>
          <a:p>
            <a:pPr marL="0" lvl="0" indent="0">
              <a:spcBef>
                <a:spcPts val="0"/>
              </a:spcBef>
              <a:buNone/>
            </a:pPr>
            <a:endParaRPr lang="en" sz="1400" dirty="0" smtClean="0">
              <a:solidFill>
                <a:schemeClr val="accent6"/>
              </a:solidFill>
            </a:endParaRPr>
          </a:p>
          <a:p>
            <a:pPr lvl="0">
              <a:spcBef>
                <a:spcPts val="0"/>
              </a:spcBef>
              <a:buNone/>
            </a:pPr>
            <a:r>
              <a:rPr lang="en" sz="1600" dirty="0" smtClean="0">
                <a:solidFill>
                  <a:srgbClr val="332C2C"/>
                </a:solidFill>
              </a:rPr>
              <a:t>		-	3/24/17: Spoke to on phone: Interested in having a copy of the map. </a:t>
            </a:r>
          </a:p>
          <a:p>
            <a:pPr lvl="0">
              <a:spcBef>
                <a:spcPts val="0"/>
              </a:spcBef>
              <a:buNone/>
            </a:pPr>
            <a:r>
              <a:rPr lang="en" sz="1600" dirty="0">
                <a:solidFill>
                  <a:srgbClr val="332C2C"/>
                </a:solidFill>
              </a:rPr>
              <a:t>		</a:t>
            </a:r>
            <a:r>
              <a:rPr lang="en" sz="1600" dirty="0" smtClean="0">
                <a:solidFill>
                  <a:srgbClr val="332C2C"/>
                </a:solidFill>
              </a:rPr>
              <a:t>-	</a:t>
            </a:r>
            <a:r>
              <a:rPr lang="en" sz="1600" dirty="0">
                <a:solidFill>
                  <a:schemeClr val="accent6"/>
                </a:solidFill>
              </a:rPr>
              <a:t>Made several attempts during the 3/24/17 week: (emails &amp; phone calls) to </a:t>
            </a:r>
            <a:r>
              <a:rPr lang="en" sz="1600" dirty="0" smtClean="0">
                <a:solidFill>
                  <a:schemeClr val="accent6"/>
                </a:solidFill>
              </a:rPr>
              <a:t>contac</a:t>
            </a:r>
            <a:r>
              <a:rPr lang="en-US" sz="1600" dirty="0" smtClean="0">
                <a:solidFill>
                  <a:schemeClr val="accent6"/>
                </a:solidFill>
              </a:rPr>
              <a:t>t</a:t>
            </a:r>
            <a:endParaRPr lang="en" sz="1600" dirty="0" smtClean="0">
              <a:solidFill>
                <a:srgbClr val="332C2C"/>
              </a:solidFill>
            </a:endParaRPr>
          </a:p>
          <a:p>
            <a:pPr marL="127000" lvl="0" indent="0">
              <a:spcBef>
                <a:spcPts val="0"/>
              </a:spcBef>
              <a:buClr>
                <a:srgbClr val="FFFFFF"/>
              </a:buClr>
              <a:buSzPct val="100000"/>
              <a:buNone/>
            </a:pPr>
            <a:r>
              <a:rPr lang="en" sz="1600" dirty="0" smtClean="0">
                <a:solidFill>
                  <a:schemeClr val="accent6"/>
                </a:solidFill>
              </a:rPr>
              <a:t>	- 	Waiting </a:t>
            </a:r>
            <a:r>
              <a:rPr lang="en" sz="1600" dirty="0">
                <a:solidFill>
                  <a:srgbClr val="332C2C"/>
                </a:solidFill>
              </a:rPr>
              <a:t>reply to emails and to set up a meeting</a:t>
            </a:r>
          </a:p>
          <a:p>
            <a:pPr lvl="0">
              <a:spcBef>
                <a:spcPts val="0"/>
              </a:spcBef>
              <a:buNone/>
            </a:pPr>
            <a:endParaRPr lang="en" dirty="0">
              <a:solidFill>
                <a:srgbClr val="332C2C"/>
              </a:solidFill>
            </a:endParaRPr>
          </a:p>
          <a:p>
            <a:endParaRPr lang="en-US" dirty="0">
              <a:solidFill>
                <a:srgbClr val="332C2C"/>
              </a:solidFill>
            </a:endParaRPr>
          </a:p>
        </p:txBody>
      </p:sp>
    </p:spTree>
    <p:extLst>
      <p:ext uri="{BB962C8B-B14F-4D97-AF65-F5344CB8AC3E}">
        <p14:creationId xmlns:p14="http://schemas.microsoft.com/office/powerpoint/2010/main" val="24983893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General Project Outcomes</a:t>
            </a:r>
            <a:endParaRPr lang="en-US" dirty="0">
              <a:solidFill>
                <a:schemeClr val="accent1"/>
              </a:solidFill>
            </a:endParaRPr>
          </a:p>
        </p:txBody>
      </p:sp>
      <p:sp>
        <p:nvSpPr>
          <p:cNvPr id="3" name="Content Placeholder 2"/>
          <p:cNvSpPr>
            <a:spLocks noGrp="1"/>
          </p:cNvSpPr>
          <p:nvPr>
            <p:ph idx="1"/>
          </p:nvPr>
        </p:nvSpPr>
        <p:spPr>
          <a:xfrm>
            <a:off x="457200" y="1417638"/>
            <a:ext cx="8229600" cy="4727448"/>
          </a:xfrm>
        </p:spPr>
        <p:txBody>
          <a:bodyPr>
            <a:noAutofit/>
          </a:bodyPr>
          <a:lstStyle/>
          <a:p>
            <a:pPr lvl="0">
              <a:spcBef>
                <a:spcPts val="0"/>
              </a:spcBef>
              <a:buNone/>
            </a:pPr>
            <a:r>
              <a:rPr lang="en" sz="2000" b="1" dirty="0" smtClean="0">
                <a:solidFill>
                  <a:schemeClr val="accent6"/>
                </a:solidFill>
                <a:latin typeface="+mj-lt"/>
                <a:ea typeface="Calibri"/>
                <a:cs typeface="Calibri"/>
                <a:sym typeface="Calibri"/>
              </a:rPr>
              <a:t>	This </a:t>
            </a:r>
            <a:r>
              <a:rPr lang="en" sz="2000" b="1" dirty="0">
                <a:solidFill>
                  <a:schemeClr val="accent6"/>
                </a:solidFill>
                <a:latin typeface="+mj-lt"/>
                <a:ea typeface="Calibri"/>
                <a:cs typeface="Calibri"/>
                <a:sym typeface="Calibri"/>
              </a:rPr>
              <a:t>project has generated a user friendly, interactive, online map for </a:t>
            </a:r>
            <a:r>
              <a:rPr lang="en" sz="2000" b="1" dirty="0" smtClean="0">
                <a:solidFill>
                  <a:schemeClr val="accent6"/>
                </a:solidFill>
                <a:latin typeface="+mj-lt"/>
                <a:ea typeface="Calibri"/>
                <a:cs typeface="Calibri"/>
                <a:sym typeface="Calibri"/>
              </a:rPr>
              <a:t>our customers that:</a:t>
            </a:r>
            <a:endParaRPr lang="en-US" sz="2000" b="1" dirty="0">
              <a:solidFill>
                <a:schemeClr val="accent6"/>
              </a:solidFill>
              <a:latin typeface="+mj-lt"/>
              <a:ea typeface="Calibri"/>
              <a:cs typeface="Calibri"/>
              <a:sym typeface="Calibri"/>
            </a:endParaRPr>
          </a:p>
          <a:p>
            <a:pPr lvl="0">
              <a:spcBef>
                <a:spcPts val="0"/>
              </a:spcBef>
              <a:buNone/>
            </a:pPr>
            <a:endParaRPr lang="en-US" sz="1200" dirty="0" smtClean="0">
              <a:solidFill>
                <a:schemeClr val="accent6"/>
              </a:solidFill>
              <a:latin typeface="+mj-lt"/>
              <a:ea typeface="Calibri"/>
              <a:cs typeface="Calibri"/>
              <a:sym typeface="Calibri"/>
            </a:endParaRPr>
          </a:p>
          <a:p>
            <a:pPr lvl="0">
              <a:spcBef>
                <a:spcPts val="0"/>
              </a:spcBef>
              <a:spcAft>
                <a:spcPts val="1200"/>
              </a:spcAft>
              <a:buFontTx/>
              <a:buChar char="-"/>
            </a:pPr>
            <a:r>
              <a:rPr lang="en" sz="2000" dirty="0" smtClean="0">
                <a:solidFill>
                  <a:schemeClr val="accent6"/>
                </a:solidFill>
                <a:latin typeface="+mj-lt"/>
                <a:ea typeface="Calibri"/>
                <a:cs typeface="Calibri"/>
                <a:sym typeface="Calibri"/>
              </a:rPr>
              <a:t>Shows </a:t>
            </a:r>
            <a:r>
              <a:rPr lang="en" sz="2000" dirty="0">
                <a:solidFill>
                  <a:schemeClr val="accent6"/>
                </a:solidFill>
                <a:latin typeface="+mj-lt"/>
                <a:ea typeface="Calibri"/>
                <a:cs typeface="Calibri"/>
                <a:sym typeface="Calibri"/>
              </a:rPr>
              <a:t>a map of the locations of the Texas A&amp;M Emergency </a:t>
            </a:r>
            <a:r>
              <a:rPr lang="en" sz="2000" dirty="0" smtClean="0">
                <a:solidFill>
                  <a:schemeClr val="accent6"/>
                </a:solidFill>
                <a:latin typeface="+mj-lt"/>
                <a:ea typeface="Calibri"/>
                <a:cs typeface="Calibri"/>
                <a:sym typeface="Calibri"/>
              </a:rPr>
              <a:t>phones</a:t>
            </a:r>
            <a:endParaRPr lang="en-US" sz="2000" dirty="0" smtClean="0">
              <a:solidFill>
                <a:schemeClr val="accent6"/>
              </a:solidFill>
              <a:latin typeface="+mj-lt"/>
              <a:ea typeface="Calibri"/>
              <a:cs typeface="Calibri"/>
              <a:sym typeface="Calibri"/>
            </a:endParaRPr>
          </a:p>
          <a:p>
            <a:pPr lvl="0">
              <a:spcBef>
                <a:spcPts val="0"/>
              </a:spcBef>
              <a:spcAft>
                <a:spcPts val="1200"/>
              </a:spcAft>
              <a:buFontTx/>
              <a:buChar char="-"/>
            </a:pPr>
            <a:r>
              <a:rPr lang="en" sz="2000" dirty="0">
                <a:solidFill>
                  <a:schemeClr val="accent6"/>
                </a:solidFill>
                <a:latin typeface="+mj-lt"/>
                <a:ea typeface="Calibri"/>
                <a:cs typeface="Calibri"/>
                <a:sym typeface="Calibri"/>
              </a:rPr>
              <a:t>U</a:t>
            </a:r>
            <a:r>
              <a:rPr lang="en" sz="2000" dirty="0" smtClean="0">
                <a:solidFill>
                  <a:schemeClr val="accent6"/>
                </a:solidFill>
                <a:latin typeface="+mj-lt"/>
                <a:ea typeface="Calibri"/>
                <a:cs typeface="Calibri"/>
                <a:sym typeface="Calibri"/>
              </a:rPr>
              <a:t>p </a:t>
            </a:r>
            <a:r>
              <a:rPr lang="en" sz="2000" dirty="0">
                <a:solidFill>
                  <a:schemeClr val="accent6"/>
                </a:solidFill>
                <a:latin typeface="+mj-lt"/>
                <a:ea typeface="Calibri"/>
                <a:cs typeface="Calibri"/>
                <a:sym typeface="Calibri"/>
              </a:rPr>
              <a:t>to date as of </a:t>
            </a:r>
            <a:r>
              <a:rPr lang="en-US" sz="2000" dirty="0" smtClean="0">
                <a:solidFill>
                  <a:schemeClr val="accent6"/>
                </a:solidFill>
                <a:latin typeface="+mj-lt"/>
                <a:ea typeface="Calibri"/>
                <a:cs typeface="Calibri"/>
                <a:sym typeface="Calibri"/>
              </a:rPr>
              <a:t>April</a:t>
            </a:r>
            <a:r>
              <a:rPr lang="en" sz="2000" dirty="0" smtClean="0">
                <a:solidFill>
                  <a:schemeClr val="accent6"/>
                </a:solidFill>
                <a:latin typeface="+mj-lt"/>
                <a:ea typeface="Calibri"/>
                <a:cs typeface="Calibri"/>
                <a:sym typeface="Calibri"/>
              </a:rPr>
              <a:t> 201</a:t>
            </a:r>
            <a:r>
              <a:rPr lang="en-US" sz="2000" dirty="0" smtClean="0">
                <a:solidFill>
                  <a:schemeClr val="accent6"/>
                </a:solidFill>
                <a:latin typeface="+mj-lt"/>
                <a:ea typeface="Calibri"/>
                <a:cs typeface="Calibri"/>
                <a:sym typeface="Calibri"/>
              </a:rPr>
              <a:t>7</a:t>
            </a:r>
          </a:p>
          <a:p>
            <a:pPr lvl="0">
              <a:spcBef>
                <a:spcPts val="0"/>
              </a:spcBef>
              <a:spcAft>
                <a:spcPts val="1200"/>
              </a:spcAft>
              <a:buFontTx/>
              <a:buChar char="-"/>
            </a:pPr>
            <a:r>
              <a:rPr lang="en" sz="2000" dirty="0" smtClean="0">
                <a:solidFill>
                  <a:schemeClr val="accent6"/>
                </a:solidFill>
                <a:latin typeface="+mj-lt"/>
                <a:ea typeface="Calibri"/>
                <a:cs typeface="Calibri"/>
                <a:sym typeface="Calibri"/>
              </a:rPr>
              <a:t>Include </a:t>
            </a:r>
            <a:r>
              <a:rPr lang="en" sz="2000" dirty="0">
                <a:solidFill>
                  <a:schemeClr val="accent6"/>
                </a:solidFill>
                <a:latin typeface="+mj-lt"/>
                <a:ea typeface="Calibri"/>
                <a:cs typeface="Calibri"/>
                <a:sym typeface="Calibri"/>
              </a:rPr>
              <a:t>the GPS coordinates of each phone </a:t>
            </a:r>
            <a:endParaRPr lang="en-US" sz="2000" dirty="0" smtClean="0">
              <a:solidFill>
                <a:schemeClr val="accent6"/>
              </a:solidFill>
              <a:latin typeface="+mj-lt"/>
              <a:ea typeface="Calibri"/>
              <a:cs typeface="Calibri"/>
              <a:sym typeface="Calibri"/>
            </a:endParaRPr>
          </a:p>
          <a:p>
            <a:pPr lvl="0">
              <a:spcBef>
                <a:spcPts val="0"/>
              </a:spcBef>
              <a:spcAft>
                <a:spcPts val="1200"/>
              </a:spcAft>
              <a:buFontTx/>
              <a:buChar char="-"/>
            </a:pPr>
            <a:r>
              <a:rPr lang="en" sz="2000" dirty="0" smtClean="0">
                <a:solidFill>
                  <a:schemeClr val="accent6"/>
                </a:solidFill>
                <a:latin typeface="+mj-lt"/>
                <a:ea typeface="Calibri"/>
                <a:cs typeface="Calibri"/>
                <a:sym typeface="Calibri"/>
              </a:rPr>
              <a:t>Gives </a:t>
            </a:r>
            <a:r>
              <a:rPr lang="en" sz="2000" dirty="0">
                <a:solidFill>
                  <a:schemeClr val="accent6"/>
                </a:solidFill>
                <a:latin typeface="+mj-lt"/>
                <a:ea typeface="Calibri"/>
                <a:cs typeface="Calibri"/>
                <a:sym typeface="Calibri"/>
              </a:rPr>
              <a:t>information about the phone such as if it has a problem that needs a work order or not</a:t>
            </a:r>
            <a:r>
              <a:rPr lang="en" sz="2000" dirty="0" smtClean="0">
                <a:solidFill>
                  <a:schemeClr val="accent6"/>
                </a:solidFill>
                <a:latin typeface="+mj-lt"/>
                <a:ea typeface="Calibri"/>
                <a:cs typeface="Calibri"/>
                <a:sym typeface="Calibri"/>
              </a:rPr>
              <a:t>.</a:t>
            </a:r>
          </a:p>
          <a:p>
            <a:pPr marL="0" lvl="0" indent="0">
              <a:spcBef>
                <a:spcPts val="0"/>
              </a:spcBef>
              <a:spcAft>
                <a:spcPts val="1200"/>
              </a:spcAft>
              <a:buNone/>
            </a:pPr>
            <a:endParaRPr lang="en" sz="1200" dirty="0" smtClean="0">
              <a:solidFill>
                <a:schemeClr val="accent6"/>
              </a:solidFill>
              <a:latin typeface="+mj-lt"/>
              <a:ea typeface="Calibri"/>
              <a:cs typeface="Calibri"/>
              <a:sym typeface="Calibri"/>
            </a:endParaRPr>
          </a:p>
          <a:p>
            <a:pPr marL="0" lvl="0" indent="0">
              <a:spcBef>
                <a:spcPts val="0"/>
              </a:spcBef>
              <a:spcAft>
                <a:spcPts val="1200"/>
              </a:spcAft>
              <a:buNone/>
            </a:pPr>
            <a:r>
              <a:rPr lang="en-US" sz="2000" dirty="0" smtClean="0">
                <a:solidFill>
                  <a:schemeClr val="accent6"/>
                </a:solidFill>
                <a:latin typeface="+mj-lt"/>
                <a:ea typeface="Calibri"/>
                <a:cs typeface="Calibri"/>
                <a:sym typeface="Calibri"/>
              </a:rPr>
              <a:t>	</a:t>
            </a:r>
            <a:r>
              <a:rPr lang="en-US" sz="2000" b="1" dirty="0" smtClean="0">
                <a:solidFill>
                  <a:schemeClr val="accent6"/>
                </a:solidFill>
                <a:latin typeface="+mj-lt"/>
                <a:ea typeface="Calibri"/>
                <a:cs typeface="Calibri"/>
                <a:sym typeface="Calibri"/>
              </a:rPr>
              <a:t>Deliverables that were not integrated into the online map were:</a:t>
            </a:r>
          </a:p>
          <a:p>
            <a:pPr>
              <a:spcBef>
                <a:spcPts val="0"/>
              </a:spcBef>
              <a:spcAft>
                <a:spcPts val="1200"/>
              </a:spcAft>
              <a:buFontTx/>
              <a:buChar char="-"/>
            </a:pPr>
            <a:r>
              <a:rPr lang="en" sz="2000" dirty="0" smtClean="0">
                <a:solidFill>
                  <a:schemeClr val="accent6"/>
                </a:solidFill>
                <a:latin typeface="+mj-lt"/>
                <a:ea typeface="Calibri"/>
                <a:cs typeface="Calibri"/>
                <a:sym typeface="Calibri"/>
              </a:rPr>
              <a:t>Map showing the “dead zone” </a:t>
            </a:r>
            <a:r>
              <a:rPr lang="en" sz="2000" dirty="0">
                <a:solidFill>
                  <a:schemeClr val="accent6"/>
                </a:solidFill>
                <a:latin typeface="+mj-lt"/>
                <a:ea typeface="Calibri"/>
                <a:cs typeface="Calibri"/>
                <a:sym typeface="Calibri"/>
              </a:rPr>
              <a:t>areas that could potentially have a new </a:t>
            </a:r>
            <a:r>
              <a:rPr lang="en" sz="2000" dirty="0" smtClean="0">
                <a:solidFill>
                  <a:schemeClr val="accent6"/>
                </a:solidFill>
                <a:latin typeface="+mj-lt"/>
                <a:ea typeface="Calibri"/>
                <a:cs typeface="Calibri"/>
                <a:sym typeface="Calibri"/>
              </a:rPr>
              <a:t>phone</a:t>
            </a:r>
          </a:p>
          <a:p>
            <a:pPr>
              <a:spcBef>
                <a:spcPts val="0"/>
              </a:spcBef>
              <a:spcAft>
                <a:spcPts val="1200"/>
              </a:spcAft>
              <a:buFontTx/>
              <a:buChar char="-"/>
            </a:pPr>
            <a:r>
              <a:rPr lang="en" sz="2000" dirty="0" smtClean="0">
                <a:solidFill>
                  <a:schemeClr val="accent6"/>
                </a:solidFill>
                <a:latin typeface="+mj-lt"/>
                <a:ea typeface="Calibri"/>
                <a:cs typeface="Calibri"/>
                <a:sym typeface="Calibri"/>
              </a:rPr>
              <a:t>CSV files containing all data collected</a:t>
            </a:r>
            <a:endParaRPr lang="en-US" sz="2000" dirty="0">
              <a:solidFill>
                <a:schemeClr val="accent6"/>
              </a:solidFill>
              <a:latin typeface="+mj-lt"/>
              <a:ea typeface="Calibri"/>
              <a:cs typeface="Calibri"/>
              <a:sym typeface="Calibri"/>
            </a:endParaRPr>
          </a:p>
          <a:p>
            <a:pPr lvl="0">
              <a:spcBef>
                <a:spcPts val="0"/>
              </a:spcBef>
              <a:spcAft>
                <a:spcPts val="1200"/>
              </a:spcAft>
              <a:buFontTx/>
              <a:buChar char="-"/>
            </a:pPr>
            <a:endParaRPr lang="en" sz="2000" dirty="0">
              <a:solidFill>
                <a:schemeClr val="accent6"/>
              </a:solidFill>
              <a:latin typeface="+mj-lt"/>
              <a:ea typeface="Calibri"/>
              <a:cs typeface="Calibri"/>
              <a:sym typeface="Calibri"/>
            </a:endParaRPr>
          </a:p>
          <a:p>
            <a:endParaRPr lang="en-US" sz="2000" dirty="0">
              <a:solidFill>
                <a:schemeClr val="accent6"/>
              </a:solidFill>
              <a:latin typeface="+mj-lt"/>
            </a:endParaRPr>
          </a:p>
        </p:txBody>
      </p:sp>
    </p:spTree>
    <p:extLst>
      <p:ext uri="{BB962C8B-B14F-4D97-AF65-F5344CB8AC3E}">
        <p14:creationId xmlns:p14="http://schemas.microsoft.com/office/powerpoint/2010/main" val="12746888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Specific Project Deliverables</a:t>
            </a:r>
            <a:endParaRPr lang="en-US" dirty="0">
              <a:solidFill>
                <a:schemeClr val="accent1"/>
              </a:solidFill>
            </a:endParaRPr>
          </a:p>
        </p:txBody>
      </p:sp>
      <p:sp>
        <p:nvSpPr>
          <p:cNvPr id="3" name="Content Placeholder 2"/>
          <p:cNvSpPr>
            <a:spLocks noGrp="1"/>
          </p:cNvSpPr>
          <p:nvPr>
            <p:ph idx="1"/>
          </p:nvPr>
        </p:nvSpPr>
        <p:spPr>
          <a:xfrm>
            <a:off x="457200" y="1600200"/>
            <a:ext cx="8229600" cy="4801180"/>
          </a:xfrm>
        </p:spPr>
        <p:txBody>
          <a:bodyPr>
            <a:normAutofit/>
          </a:bodyPr>
          <a:lstStyle/>
          <a:p>
            <a:pPr lvl="0">
              <a:spcBef>
                <a:spcPts val="0"/>
              </a:spcBef>
              <a:buNone/>
            </a:pPr>
            <a:r>
              <a:rPr lang="en" sz="2000" b="1" dirty="0" smtClean="0">
                <a:solidFill>
                  <a:schemeClr val="dk1"/>
                </a:solidFill>
              </a:rPr>
              <a:t>	What </a:t>
            </a:r>
            <a:r>
              <a:rPr lang="en" sz="2000" b="1" dirty="0">
                <a:solidFill>
                  <a:schemeClr val="dk1"/>
                </a:solidFill>
              </a:rPr>
              <a:t>we will </a:t>
            </a:r>
            <a:r>
              <a:rPr lang="en" sz="2000" b="1" dirty="0" smtClean="0">
                <a:solidFill>
                  <a:schemeClr val="dk1"/>
                </a:solidFill>
              </a:rPr>
              <a:t>deliver:</a:t>
            </a:r>
            <a:endParaRPr lang="en" sz="2000" b="1" dirty="0">
              <a:solidFill>
                <a:schemeClr val="dk1"/>
              </a:solidFill>
            </a:endParaRPr>
          </a:p>
          <a:p>
            <a:pPr lvl="0">
              <a:spcBef>
                <a:spcPts val="0"/>
              </a:spcBef>
              <a:spcAft>
                <a:spcPts val="1200"/>
              </a:spcAft>
              <a:buNone/>
            </a:pPr>
            <a:endParaRPr lang="en" sz="2000" dirty="0">
              <a:solidFill>
                <a:schemeClr val="dk1"/>
              </a:solidFill>
            </a:endParaRPr>
          </a:p>
          <a:p>
            <a:pPr marL="457200" lvl="0" indent="-355600">
              <a:spcBef>
                <a:spcPts val="0"/>
              </a:spcBef>
              <a:spcAft>
                <a:spcPts val="1200"/>
              </a:spcAft>
              <a:buClr>
                <a:schemeClr val="dk1"/>
              </a:buClr>
              <a:buSzPct val="100000"/>
              <a:buChar char="-"/>
            </a:pPr>
            <a:r>
              <a:rPr lang="en" sz="2000" dirty="0">
                <a:solidFill>
                  <a:schemeClr val="dk1"/>
                </a:solidFill>
              </a:rPr>
              <a:t>An interactive online map </a:t>
            </a:r>
            <a:r>
              <a:rPr lang="en" sz="2000" dirty="0" smtClean="0">
                <a:solidFill>
                  <a:schemeClr val="dk1"/>
                </a:solidFill>
              </a:rPr>
              <a:t>utilizing Google My Map that requires no download showing </a:t>
            </a:r>
            <a:r>
              <a:rPr lang="en" sz="2000" dirty="0">
                <a:solidFill>
                  <a:schemeClr val="dk1"/>
                </a:solidFill>
              </a:rPr>
              <a:t>locations of Texas A&amp;M Emergency Telephones</a:t>
            </a:r>
          </a:p>
          <a:p>
            <a:pPr marL="457200" lvl="0" indent="-355600">
              <a:spcBef>
                <a:spcPts val="0"/>
              </a:spcBef>
              <a:spcAft>
                <a:spcPts val="1200"/>
              </a:spcAft>
              <a:buClr>
                <a:schemeClr val="dk1"/>
              </a:buClr>
              <a:buSzPct val="100000"/>
              <a:buChar char="-"/>
            </a:pPr>
            <a:r>
              <a:rPr lang="en" sz="2000" dirty="0">
                <a:solidFill>
                  <a:schemeClr val="dk1"/>
                </a:solidFill>
              </a:rPr>
              <a:t>A view-shed analysis of campus to show where the phones cannot be seen “dead-zones”. (Information given to the customer, not implemented in the map)</a:t>
            </a:r>
          </a:p>
          <a:p>
            <a:pPr marL="457200" lvl="0" indent="-355600">
              <a:spcBef>
                <a:spcPts val="0"/>
              </a:spcBef>
              <a:spcAft>
                <a:spcPts val="1200"/>
              </a:spcAft>
              <a:buClr>
                <a:schemeClr val="dk1"/>
              </a:buClr>
              <a:buSzPct val="100000"/>
              <a:buChar char="-"/>
            </a:pPr>
            <a:r>
              <a:rPr lang="en" sz="2000" dirty="0">
                <a:solidFill>
                  <a:schemeClr val="dk1"/>
                </a:solidFill>
              </a:rPr>
              <a:t>The emergency phone’s status updates as of April 2017 </a:t>
            </a:r>
          </a:p>
          <a:p>
            <a:pPr marL="1371600" lvl="2" indent="-355600">
              <a:spcBef>
                <a:spcPts val="0"/>
              </a:spcBef>
              <a:spcAft>
                <a:spcPts val="1200"/>
              </a:spcAft>
              <a:buClr>
                <a:schemeClr val="dk1"/>
              </a:buClr>
              <a:buSzPct val="100000"/>
              <a:buChar char="-"/>
            </a:pPr>
            <a:r>
              <a:rPr lang="en" sz="2000" dirty="0">
                <a:solidFill>
                  <a:schemeClr val="dk1"/>
                </a:solidFill>
              </a:rPr>
              <a:t>(i.e. Dial not working, dead light bulb, etc.)</a:t>
            </a:r>
          </a:p>
          <a:p>
            <a:pPr marL="457200" lvl="0" indent="-355600">
              <a:spcBef>
                <a:spcPts val="0"/>
              </a:spcBef>
              <a:spcAft>
                <a:spcPts val="1200"/>
              </a:spcAft>
              <a:buClr>
                <a:schemeClr val="dk1"/>
              </a:buClr>
              <a:buSzPct val="100000"/>
              <a:buChar char="-"/>
            </a:pPr>
            <a:r>
              <a:rPr lang="en" sz="2000" dirty="0">
                <a:solidFill>
                  <a:schemeClr val="dk1"/>
                </a:solidFill>
              </a:rPr>
              <a:t>The latitude and longitude of each emergency </a:t>
            </a:r>
            <a:r>
              <a:rPr lang="en" sz="2000" dirty="0" smtClean="0">
                <a:solidFill>
                  <a:schemeClr val="dk1"/>
                </a:solidFill>
              </a:rPr>
              <a:t>phone via online map and CSV files</a:t>
            </a:r>
            <a:endParaRPr lang="en" sz="2000" dirty="0">
              <a:solidFill>
                <a:schemeClr val="dk1"/>
              </a:solidFill>
            </a:endParaRPr>
          </a:p>
          <a:p>
            <a:pPr marL="0" indent="0">
              <a:buNone/>
            </a:pPr>
            <a:endParaRPr lang="en-US" sz="2000" dirty="0"/>
          </a:p>
        </p:txBody>
      </p:sp>
    </p:spTree>
    <p:extLst>
      <p:ext uri="{BB962C8B-B14F-4D97-AF65-F5344CB8AC3E}">
        <p14:creationId xmlns:p14="http://schemas.microsoft.com/office/powerpoint/2010/main" val="27766746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500000"/>
                </a:solidFill>
              </a:rPr>
              <a:t>Tasks Completed</a:t>
            </a:r>
            <a:endParaRPr lang="en-US" dirty="0">
              <a:solidFill>
                <a:srgbClr val="500000"/>
              </a:solidFill>
            </a:endParaRPr>
          </a:p>
        </p:txBody>
      </p:sp>
      <p:sp>
        <p:nvSpPr>
          <p:cNvPr id="3" name="Content Placeholder 2"/>
          <p:cNvSpPr>
            <a:spLocks noGrp="1"/>
          </p:cNvSpPr>
          <p:nvPr>
            <p:ph idx="1"/>
          </p:nvPr>
        </p:nvSpPr>
        <p:spPr>
          <a:xfrm>
            <a:off x="457200" y="1417638"/>
            <a:ext cx="8229600" cy="5056632"/>
          </a:xfrm>
        </p:spPr>
        <p:txBody>
          <a:bodyPr>
            <a:normAutofit fontScale="55000" lnSpcReduction="20000"/>
          </a:bodyPr>
          <a:lstStyle/>
          <a:p>
            <a:pPr lvl="0">
              <a:spcBef>
                <a:spcPts val="0"/>
              </a:spcBef>
              <a:buNone/>
            </a:pPr>
            <a:r>
              <a:rPr lang="en-US" sz="3600" dirty="0">
                <a:solidFill>
                  <a:schemeClr val="accent6"/>
                </a:solidFill>
              </a:rPr>
              <a:t>	</a:t>
            </a:r>
            <a:r>
              <a:rPr lang="en" sz="3600" dirty="0" smtClean="0">
                <a:solidFill>
                  <a:schemeClr val="accent6"/>
                </a:solidFill>
              </a:rPr>
              <a:t>The </a:t>
            </a:r>
            <a:r>
              <a:rPr lang="en" sz="3600" dirty="0">
                <a:solidFill>
                  <a:schemeClr val="accent6"/>
                </a:solidFill>
              </a:rPr>
              <a:t>following tasks were conducted in order to create </a:t>
            </a:r>
            <a:r>
              <a:rPr lang="en" sz="3600" dirty="0" smtClean="0">
                <a:solidFill>
                  <a:schemeClr val="accent6"/>
                </a:solidFill>
              </a:rPr>
              <a:t>our</a:t>
            </a:r>
            <a:r>
              <a:rPr lang="en-US" sz="3600" dirty="0" smtClean="0">
                <a:solidFill>
                  <a:schemeClr val="accent6"/>
                </a:solidFill>
              </a:rPr>
              <a:t> </a:t>
            </a:r>
            <a:r>
              <a:rPr lang="en" sz="3600" dirty="0" smtClean="0">
                <a:solidFill>
                  <a:schemeClr val="accent6"/>
                </a:solidFill>
              </a:rPr>
              <a:t>product </a:t>
            </a:r>
            <a:r>
              <a:rPr lang="en" sz="3600" dirty="0">
                <a:solidFill>
                  <a:schemeClr val="accent6"/>
                </a:solidFill>
              </a:rPr>
              <a:t>based on our customers’ needs</a:t>
            </a:r>
            <a:r>
              <a:rPr lang="en" sz="3600" dirty="0" smtClean="0">
                <a:solidFill>
                  <a:schemeClr val="accent6"/>
                </a:solidFill>
              </a:rPr>
              <a:t>:</a:t>
            </a:r>
            <a:endParaRPr lang="en-US" sz="3600" dirty="0" smtClean="0">
              <a:solidFill>
                <a:schemeClr val="accent6"/>
              </a:solidFill>
            </a:endParaRPr>
          </a:p>
          <a:p>
            <a:pPr lvl="0">
              <a:spcBef>
                <a:spcPts val="0"/>
              </a:spcBef>
              <a:buNone/>
            </a:pPr>
            <a:endParaRPr lang="en-US" sz="3600" dirty="0" smtClean="0">
              <a:solidFill>
                <a:schemeClr val="accent6"/>
              </a:solidFill>
            </a:endParaRPr>
          </a:p>
          <a:p>
            <a:pPr>
              <a:spcBef>
                <a:spcPts val="0"/>
              </a:spcBef>
              <a:spcAft>
                <a:spcPts val="1200"/>
              </a:spcAft>
              <a:buFontTx/>
              <a:buChar char="-"/>
            </a:pPr>
            <a:r>
              <a:rPr lang="en" sz="3600" dirty="0" smtClean="0">
                <a:solidFill>
                  <a:schemeClr val="accent6"/>
                </a:solidFill>
              </a:rPr>
              <a:t>Discussed </a:t>
            </a:r>
            <a:r>
              <a:rPr lang="en" sz="3600" dirty="0">
                <a:solidFill>
                  <a:schemeClr val="accent6"/>
                </a:solidFill>
              </a:rPr>
              <a:t>with clients what information would be most beneficial to them</a:t>
            </a:r>
          </a:p>
          <a:p>
            <a:pPr lvl="0">
              <a:spcBef>
                <a:spcPts val="0"/>
              </a:spcBef>
              <a:spcAft>
                <a:spcPts val="1200"/>
              </a:spcAft>
              <a:buFontTx/>
              <a:buChar char="-"/>
            </a:pPr>
            <a:r>
              <a:rPr lang="en-US" sz="3600" dirty="0" smtClean="0">
                <a:solidFill>
                  <a:schemeClr val="accent6"/>
                </a:solidFill>
              </a:rPr>
              <a:t>Obtained Campus data (Lidar, shapefiles, DEM) </a:t>
            </a:r>
          </a:p>
          <a:p>
            <a:pPr lvl="0">
              <a:spcBef>
                <a:spcPts val="0"/>
              </a:spcBef>
              <a:spcAft>
                <a:spcPts val="1200"/>
              </a:spcAft>
              <a:buFontTx/>
              <a:buChar char="-"/>
            </a:pPr>
            <a:r>
              <a:rPr lang="en" sz="3600" dirty="0" smtClean="0">
                <a:solidFill>
                  <a:schemeClr val="accent6"/>
                </a:solidFill>
              </a:rPr>
              <a:t>Obtained outdated Point </a:t>
            </a:r>
            <a:r>
              <a:rPr lang="en" sz="3600" dirty="0">
                <a:solidFill>
                  <a:schemeClr val="accent6"/>
                </a:solidFill>
              </a:rPr>
              <a:t>Data for Emergency phones from TAMU Safety and </a:t>
            </a:r>
            <a:r>
              <a:rPr lang="en" sz="3600" dirty="0" smtClean="0">
                <a:solidFill>
                  <a:schemeClr val="accent6"/>
                </a:solidFill>
              </a:rPr>
              <a:t>Suppor</a:t>
            </a:r>
            <a:r>
              <a:rPr lang="en-US" sz="3600" dirty="0" smtClean="0">
                <a:solidFill>
                  <a:schemeClr val="accent6"/>
                </a:solidFill>
              </a:rPr>
              <a:t>t</a:t>
            </a:r>
          </a:p>
          <a:p>
            <a:pPr lvl="0">
              <a:spcBef>
                <a:spcPts val="0"/>
              </a:spcBef>
              <a:spcAft>
                <a:spcPts val="1200"/>
              </a:spcAft>
              <a:buFontTx/>
              <a:buChar char="-"/>
            </a:pPr>
            <a:r>
              <a:rPr lang="en" sz="3600" dirty="0" smtClean="0">
                <a:solidFill>
                  <a:schemeClr val="accent6"/>
                </a:solidFill>
              </a:rPr>
              <a:t>Manually </a:t>
            </a:r>
            <a:r>
              <a:rPr lang="en" sz="3600" dirty="0">
                <a:solidFill>
                  <a:schemeClr val="accent6"/>
                </a:solidFill>
              </a:rPr>
              <a:t>obtained the GPS points of </a:t>
            </a:r>
            <a:r>
              <a:rPr lang="en" sz="3600" dirty="0" smtClean="0">
                <a:solidFill>
                  <a:schemeClr val="accent6"/>
                </a:solidFill>
              </a:rPr>
              <a:t>phones</a:t>
            </a:r>
            <a:endParaRPr lang="en-US" sz="3600" dirty="0" smtClean="0">
              <a:solidFill>
                <a:schemeClr val="accent6"/>
              </a:solidFill>
            </a:endParaRPr>
          </a:p>
          <a:p>
            <a:pPr lvl="0">
              <a:spcBef>
                <a:spcPts val="0"/>
              </a:spcBef>
              <a:spcAft>
                <a:spcPts val="1200"/>
              </a:spcAft>
              <a:buFontTx/>
              <a:buChar char="-"/>
            </a:pPr>
            <a:r>
              <a:rPr lang="en" sz="3600" dirty="0" smtClean="0">
                <a:solidFill>
                  <a:schemeClr val="accent6"/>
                </a:solidFill>
              </a:rPr>
              <a:t>Performed </a:t>
            </a:r>
            <a:r>
              <a:rPr lang="en" sz="3600" dirty="0">
                <a:solidFill>
                  <a:schemeClr val="accent6"/>
                </a:solidFill>
              </a:rPr>
              <a:t>a viewshed analysis of </a:t>
            </a:r>
            <a:r>
              <a:rPr lang="en" sz="3600" dirty="0" smtClean="0">
                <a:solidFill>
                  <a:schemeClr val="accent6"/>
                </a:solidFill>
              </a:rPr>
              <a:t>Blue Light Emergency </a:t>
            </a:r>
            <a:r>
              <a:rPr lang="en" sz="3600" dirty="0">
                <a:solidFill>
                  <a:schemeClr val="accent6"/>
                </a:solidFill>
              </a:rPr>
              <a:t>P</a:t>
            </a:r>
            <a:r>
              <a:rPr lang="en" sz="3600" dirty="0" smtClean="0">
                <a:solidFill>
                  <a:schemeClr val="accent6"/>
                </a:solidFill>
              </a:rPr>
              <a:t>hones on campus </a:t>
            </a:r>
            <a:r>
              <a:rPr lang="en" sz="3600" dirty="0">
                <a:solidFill>
                  <a:schemeClr val="accent6"/>
                </a:solidFill>
              </a:rPr>
              <a:t>using Lidar imagery/campus </a:t>
            </a:r>
            <a:r>
              <a:rPr lang="en" sz="3600" dirty="0" smtClean="0">
                <a:solidFill>
                  <a:schemeClr val="accent6"/>
                </a:solidFill>
              </a:rPr>
              <a:t>DEM</a:t>
            </a:r>
            <a:endParaRPr lang="en-US" sz="3600" dirty="0" smtClean="0">
              <a:solidFill>
                <a:schemeClr val="accent6"/>
              </a:solidFill>
            </a:endParaRPr>
          </a:p>
          <a:p>
            <a:pPr lvl="0">
              <a:spcBef>
                <a:spcPts val="0"/>
              </a:spcBef>
              <a:spcAft>
                <a:spcPts val="1200"/>
              </a:spcAft>
              <a:buFontTx/>
              <a:buChar char="-"/>
            </a:pPr>
            <a:r>
              <a:rPr lang="en" sz="3600" dirty="0" smtClean="0">
                <a:solidFill>
                  <a:schemeClr val="accent6"/>
                </a:solidFill>
              </a:rPr>
              <a:t>Displayed </a:t>
            </a:r>
            <a:r>
              <a:rPr lang="en" sz="3600" dirty="0">
                <a:solidFill>
                  <a:schemeClr val="accent6"/>
                </a:solidFill>
              </a:rPr>
              <a:t>the “dead zone” areas in a </a:t>
            </a:r>
            <a:r>
              <a:rPr lang="en" sz="3600" dirty="0" smtClean="0">
                <a:solidFill>
                  <a:schemeClr val="accent6"/>
                </a:solidFill>
              </a:rPr>
              <a:t>presentable map</a:t>
            </a:r>
          </a:p>
          <a:p>
            <a:pPr lvl="0">
              <a:spcBef>
                <a:spcPts val="0"/>
              </a:spcBef>
              <a:spcAft>
                <a:spcPts val="1200"/>
              </a:spcAft>
              <a:buFontTx/>
              <a:buChar char="-"/>
            </a:pPr>
            <a:r>
              <a:rPr lang="en" sz="3600" dirty="0" smtClean="0">
                <a:solidFill>
                  <a:schemeClr val="accent6"/>
                </a:solidFill>
              </a:rPr>
              <a:t>Integrated the Emergency Phones with a campus map</a:t>
            </a:r>
            <a:endParaRPr lang="en-US" sz="3600" dirty="0" smtClean="0">
              <a:solidFill>
                <a:schemeClr val="accent6"/>
              </a:solidFill>
            </a:endParaRPr>
          </a:p>
          <a:p>
            <a:pPr lvl="0">
              <a:spcBef>
                <a:spcPts val="0"/>
              </a:spcBef>
              <a:spcAft>
                <a:spcPts val="1200"/>
              </a:spcAft>
              <a:buFontTx/>
              <a:buChar char="-"/>
            </a:pPr>
            <a:r>
              <a:rPr lang="en" sz="3600" dirty="0" smtClean="0">
                <a:solidFill>
                  <a:schemeClr val="accent6"/>
                </a:solidFill>
              </a:rPr>
              <a:t>Created an online map of Emergency Phones using Google My Maps</a:t>
            </a:r>
            <a:endParaRPr lang="en" sz="3600" dirty="0">
              <a:solidFill>
                <a:schemeClr val="accent6"/>
              </a:solidFill>
            </a:endParaRPr>
          </a:p>
          <a:p>
            <a:endParaRPr lang="en-US" dirty="0">
              <a:solidFill>
                <a:schemeClr val="accent6"/>
              </a:solidFill>
            </a:endParaRPr>
          </a:p>
        </p:txBody>
      </p:sp>
    </p:spTree>
    <p:extLst>
      <p:ext uri="{BB962C8B-B14F-4D97-AF65-F5344CB8AC3E}">
        <p14:creationId xmlns:p14="http://schemas.microsoft.com/office/powerpoint/2010/main" val="1274688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500000"/>
                </a:solidFill>
              </a:rPr>
              <a:t>Obtaining Data </a:t>
            </a:r>
            <a:endParaRPr lang="en-US" dirty="0">
              <a:solidFill>
                <a:srgbClr val="500000"/>
              </a:solidFill>
            </a:endParaRPr>
          </a:p>
        </p:txBody>
      </p:sp>
      <p:sp>
        <p:nvSpPr>
          <p:cNvPr id="3" name="Content Placeholder 2"/>
          <p:cNvSpPr>
            <a:spLocks noGrp="1"/>
          </p:cNvSpPr>
          <p:nvPr>
            <p:ph idx="1"/>
          </p:nvPr>
        </p:nvSpPr>
        <p:spPr>
          <a:xfrm>
            <a:off x="457200" y="1239715"/>
            <a:ext cx="8229600" cy="4301681"/>
          </a:xfrm>
        </p:spPr>
        <p:txBody>
          <a:bodyPr>
            <a:normAutofit/>
          </a:bodyPr>
          <a:lstStyle/>
          <a:p>
            <a:r>
              <a:rPr lang="en-US" sz="2000" dirty="0" smtClean="0"/>
              <a:t>This proved to be one of the more challenging task in our map. After speaking with several groups around Texas A&amp;M we were able to obtain the work logs for 219 phones.</a:t>
            </a:r>
          </a:p>
          <a:p>
            <a:r>
              <a:rPr lang="en-US" sz="2000" dirty="0" smtClean="0"/>
              <a:t>All 228 points were taken by hand and recorded. We did this using a hand held GPS.  </a:t>
            </a:r>
          </a:p>
          <a:p>
            <a:endParaRPr lang="en-US" sz="2000" dirty="0"/>
          </a:p>
        </p:txBody>
      </p:sp>
      <p:pic>
        <p:nvPicPr>
          <p:cNvPr id="4" name="Picture 3"/>
          <p:cNvPicPr>
            <a:picLocks noChangeAspect="1"/>
          </p:cNvPicPr>
          <p:nvPr/>
        </p:nvPicPr>
        <p:blipFill>
          <a:blip r:embed="rId3"/>
          <a:stretch>
            <a:fillRect/>
          </a:stretch>
        </p:blipFill>
        <p:spPr>
          <a:xfrm>
            <a:off x="2170176" y="2947833"/>
            <a:ext cx="4790988" cy="3039835"/>
          </a:xfrm>
          <a:prstGeom prst="rect">
            <a:avLst/>
          </a:prstGeom>
        </p:spPr>
      </p:pic>
      <p:sp>
        <p:nvSpPr>
          <p:cNvPr id="5" name="Rectangle 4"/>
          <p:cNvSpPr/>
          <p:nvPr/>
        </p:nvSpPr>
        <p:spPr>
          <a:xfrm>
            <a:off x="457200" y="6265746"/>
            <a:ext cx="4572000" cy="461665"/>
          </a:xfrm>
          <a:prstGeom prst="rect">
            <a:avLst/>
          </a:prstGeom>
        </p:spPr>
        <p:txBody>
          <a:bodyPr>
            <a:spAutoFit/>
          </a:bodyPr>
          <a:lstStyle/>
          <a:p>
            <a:r>
              <a:rPr lang="en-US" sz="800" dirty="0"/>
              <a:t>https://www.google.com/search?q=map+of+texas+a%26m&amp;source=lnms&amp;tbm=isch&amp;sa=X&amp;ved=0ahUKEwjRopHUwM3TAhUE02MKHVt-CacQ_AUICygC&amp;biw=1655&amp;bih=927#imgrc=fOkigxHUI-ptVM:</a:t>
            </a:r>
          </a:p>
        </p:txBody>
      </p:sp>
    </p:spTree>
    <p:extLst>
      <p:ext uri="{BB962C8B-B14F-4D97-AF65-F5344CB8AC3E}">
        <p14:creationId xmlns:p14="http://schemas.microsoft.com/office/powerpoint/2010/main" val="27356143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224" y="144364"/>
            <a:ext cx="8546234" cy="6603907"/>
          </a:xfrm>
          <a:prstGeom prst="rect">
            <a:avLst/>
          </a:prstGeom>
        </p:spPr>
      </p:pic>
    </p:spTree>
    <p:extLst>
      <p:ext uri="{BB962C8B-B14F-4D97-AF65-F5344CB8AC3E}">
        <p14:creationId xmlns:p14="http://schemas.microsoft.com/office/powerpoint/2010/main" val="41899796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58329" y="231649"/>
            <a:ext cx="8900327" cy="6415680"/>
          </a:xfrm>
          <a:prstGeom prst="rect">
            <a:avLst/>
          </a:prstGeom>
        </p:spPr>
      </p:pic>
    </p:spTree>
    <p:extLst>
      <p:ext uri="{BB962C8B-B14F-4D97-AF65-F5344CB8AC3E}">
        <p14:creationId xmlns:p14="http://schemas.microsoft.com/office/powerpoint/2010/main" val="10322956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TAMU Palette">
      <a:dk1>
        <a:srgbClr val="332C2C"/>
      </a:dk1>
      <a:lt1>
        <a:sysClr val="window" lastClr="FFFFFF"/>
      </a:lt1>
      <a:dk2>
        <a:srgbClr val="565252"/>
      </a:dk2>
      <a:lt2>
        <a:srgbClr val="D9D9D9"/>
      </a:lt2>
      <a:accent1>
        <a:srgbClr val="500000"/>
      </a:accent1>
      <a:accent2>
        <a:srgbClr val="1D3362"/>
      </a:accent2>
      <a:accent3>
        <a:srgbClr val="FFFFFF"/>
      </a:accent3>
      <a:accent4>
        <a:srgbClr val="D0D0D0"/>
      </a:accent4>
      <a:accent5>
        <a:srgbClr val="444040"/>
      </a:accent5>
      <a:accent6>
        <a:srgbClr val="000000"/>
      </a:accent6>
      <a:hlink>
        <a:srgbClr val="500000"/>
      </a:hlink>
      <a:folHlink>
        <a:srgbClr val="B0AFA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688</TotalTime>
  <Words>316</Words>
  <Application>Microsoft Office PowerPoint</Application>
  <PresentationFormat>On-screen Show (4:3)</PresentationFormat>
  <Paragraphs>70</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Frutiger LT Std 55 Roman</vt:lpstr>
      <vt:lpstr>Office Theme</vt:lpstr>
      <vt:lpstr>Texas A&amp;M Emergency Phones</vt:lpstr>
      <vt:lpstr>Overview</vt:lpstr>
      <vt:lpstr>Clients</vt:lpstr>
      <vt:lpstr>General Project Outcomes</vt:lpstr>
      <vt:lpstr>Specific Project Deliverables</vt:lpstr>
      <vt:lpstr>Tasks Completed</vt:lpstr>
      <vt:lpstr>Obtaining Data </vt:lpstr>
      <vt:lpstr>PowerPoint Presentation</vt:lpstr>
      <vt:lpstr>PowerPoint Presentation</vt:lpstr>
      <vt:lpstr>Online Emergency Phone Map</vt:lpstr>
      <vt:lpstr>Overall</vt:lpstr>
      <vt:lpstr>Customer Feedback</vt:lpstr>
      <vt:lpstr>Thanks and Gig ‘em!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dc:creator>
  <cp:lastModifiedBy>Wallace, William</cp:lastModifiedBy>
  <cp:revision>37</cp:revision>
  <dcterms:created xsi:type="dcterms:W3CDTF">2013-01-30T18:40:09Z</dcterms:created>
  <dcterms:modified xsi:type="dcterms:W3CDTF">2017-05-01T04:10:14Z</dcterms:modified>
</cp:coreProperties>
</file>

<file path=docProps/thumbnail.jpeg>
</file>